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0"/>
  </p:notesMasterIdLst>
  <p:handoutMasterIdLst>
    <p:handoutMasterId r:id="rId21"/>
  </p:handoutMasterIdLst>
  <p:sldIdLst>
    <p:sldId id="257" r:id="rId3"/>
    <p:sldId id="673" r:id="rId4"/>
    <p:sldId id="771" r:id="rId5"/>
    <p:sldId id="783" r:id="rId6"/>
    <p:sldId id="795" r:id="rId7"/>
    <p:sldId id="788" r:id="rId8"/>
    <p:sldId id="789" r:id="rId9"/>
    <p:sldId id="774" r:id="rId10"/>
    <p:sldId id="802" r:id="rId11"/>
    <p:sldId id="796" r:id="rId12"/>
    <p:sldId id="803" r:id="rId13"/>
    <p:sldId id="797" r:id="rId14"/>
    <p:sldId id="798" r:id="rId15"/>
    <p:sldId id="778" r:id="rId16"/>
    <p:sldId id="799" r:id="rId17"/>
    <p:sldId id="800" r:id="rId18"/>
    <p:sldId id="801" r:id="rId1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B094"/>
    <a:srgbClr val="B00024"/>
    <a:srgbClr val="2AFDBC"/>
    <a:srgbClr val="00FDFF"/>
    <a:srgbClr val="66FDC5"/>
    <a:srgbClr val="FFCC00"/>
    <a:srgbClr val="FDEADA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813"/>
    <p:restoredTop sz="50000" autoAdjust="0"/>
  </p:normalViewPr>
  <p:slideViewPr>
    <p:cSldViewPr snapToGrid="0">
      <p:cViewPr varScale="1">
        <p:scale>
          <a:sx n="143" d="100"/>
          <a:sy n="143" d="100"/>
        </p:scale>
        <p:origin x="608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6E85494-8BC1-4B17-BC51-E2B17CAEA17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040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8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8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3A0D558-D351-4D83-94B2-1D2521AF4FC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990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BC62A5-4FA4-442D-BB5E-7B3E544FD5D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C015E7-051B-46DE-8779-5C2EF7A7779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B35149-118F-4663-9665-73129F221E6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6158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640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1753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568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564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6654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6385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907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59B122-A396-4E06-BB30-38311339E6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2858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265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267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03599C-13AE-435C-BDF9-40EA4C8D9FA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A2D8C7-29C9-407F-BFA7-9BA4355A955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8D79E1-07C7-45C7-A602-A8694C5EEDC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4CC5B3-4489-47AE-B462-D8125315F93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8581FD-2FB3-41AA-837B-07150FB01F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66EE62-F0FC-469C-B3CF-7623F46AB9A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7136F6-3BE8-4215-9DA3-81B06DBDB1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5A9467D2-C0F1-495B-992D-DFC2A467473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37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1295400"/>
            <a:ext cx="8305800" cy="1470025"/>
          </a:xfrm>
        </p:spPr>
        <p:txBody>
          <a:bodyPr/>
          <a:lstStyle/>
          <a:p>
            <a:r>
              <a:rPr lang="en-US" sz="6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Optical Detection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657600"/>
            <a:ext cx="7467600" cy="1752600"/>
          </a:xfrm>
        </p:spPr>
        <p:txBody>
          <a:bodyPr/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Genome 575: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Fundamentals of Biomedical Instrumentation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Brian Beliveau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E4DBCF-C3E4-BF43-A253-160DB6450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C62A5-4FA4-442D-BB5E-7B3E544FD5D0}" type="slidenum">
              <a:rPr lang="en-US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</a:t>
            </a:fld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Sensors: EMCCDs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B79BE-780D-8C4A-BB19-CADB2C154A99}"/>
              </a:ext>
            </a:extLst>
          </p:cNvPr>
          <p:cNvSpPr txBox="1"/>
          <p:nvPr/>
        </p:nvSpPr>
        <p:spPr>
          <a:xfrm>
            <a:off x="-1" y="6538912"/>
            <a:ext cx="868680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www.microscopyu.com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/digital-imaging/introduction-to-charge-coupled-devices-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ccds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https://static4.olympus-lifescience.com/data/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olympusmicro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/primer/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digitalimaging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/concepts/images/emccdsfigure1.jpg?rev=878B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ACD3DE-C3AB-C84D-90DF-8AF74600FC40}"/>
              </a:ext>
            </a:extLst>
          </p:cNvPr>
          <p:cNvSpPr txBox="1"/>
          <p:nvPr/>
        </p:nvSpPr>
        <p:spPr>
          <a:xfrm>
            <a:off x="171450" y="4046878"/>
            <a:ext cx="8515350" cy="230992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EMCCD = “Electron Multiplying Charge Coupled Device”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Design, principle of operation almost identical to CCD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Signal is amplified by e</a:t>
            </a:r>
            <a:r>
              <a:rPr lang="en-US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bombardment prior to signal conversion (at the cost of dynamic range)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95% QE (when back-thinned), very low read noise &lt;1 e</a:t>
            </a:r>
            <a:r>
              <a:rPr lang="en-US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Slow (~3–20 Hz at full frame)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D78C4E1-A0BD-5E41-BC74-25E098091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826" y="1363518"/>
            <a:ext cx="3857365" cy="242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B49A79-ED10-68D9-6A3A-34E567EA3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79" y="1143642"/>
            <a:ext cx="4560866" cy="297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37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EMCCD readout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B79BE-780D-8C4A-BB19-CADB2C154A99}"/>
              </a:ext>
            </a:extLst>
          </p:cNvPr>
          <p:cNvSpPr txBox="1"/>
          <p:nvPr/>
        </p:nvSpPr>
        <p:spPr>
          <a:xfrm>
            <a:off x="-1" y="6538912"/>
            <a:ext cx="868680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www.microscopyu.com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/digital-imaging/introduction-to-charge-coupled-devices-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ccds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https://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www.princetoninstruments.com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/learn/camera-fundamentals/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emccds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-the-basics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DBF27E-97AA-D87B-B07E-04B0C82C5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10" y="1363976"/>
            <a:ext cx="3556585" cy="4022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5F5B5C-A3D7-5E92-1369-3F2B93C7D83D}"/>
              </a:ext>
            </a:extLst>
          </p:cNvPr>
          <p:cNvSpPr txBox="1"/>
          <p:nvPr/>
        </p:nvSpPr>
        <p:spPr>
          <a:xfrm>
            <a:off x="288234" y="5789820"/>
            <a:ext cx="4532243" cy="56653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i="1" dirty="0">
                <a:solidFill>
                  <a:prstClr val="black"/>
                </a:solidFill>
                <a:latin typeface="Calibri"/>
              </a:rPr>
              <a:t>Sensitivity vs dynamic range</a:t>
            </a:r>
          </a:p>
        </p:txBody>
      </p:sp>
      <p:pic>
        <p:nvPicPr>
          <p:cNvPr id="1026" name="Picture 2" descr="Learn | EMCCD: The Basics in Technology">
            <a:extLst>
              <a:ext uri="{FF2B5EF4-FFF2-40B4-BE49-F238E27FC236}">
                <a16:creationId xmlns:a16="http://schemas.microsoft.com/office/drawing/2014/main" id="{BBBB229A-7A12-C90A-3DCF-80C314CE9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27094"/>
            <a:ext cx="3900793" cy="360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898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Sensors: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sCMOS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B79BE-780D-8C4A-BB19-CADB2C154A99}"/>
              </a:ext>
            </a:extLst>
          </p:cNvPr>
          <p:cNvSpPr txBox="1"/>
          <p:nvPr/>
        </p:nvSpPr>
        <p:spPr>
          <a:xfrm>
            <a:off x="-1" y="6538912"/>
            <a:ext cx="868680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www.princetoninstruments.com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/wp-content/uploads/2020/08/sCMOS-readout-architecture-1536x1000.png, </a:t>
            </a:r>
            <a:r>
              <a:rPr lang="en-US" sz="7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7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www.photometrics.com</a:t>
            </a:r>
            <a:r>
              <a:rPr lang="en-US" sz="7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/wp-content/uploads/2019/09/prime-bsi-shadow-750x696.png</a:t>
            </a:r>
            <a:endParaRPr lang="en-US" sz="6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ACD3DE-C3AB-C84D-90DF-8AF74600FC40}"/>
              </a:ext>
            </a:extLst>
          </p:cNvPr>
          <p:cNvSpPr txBox="1"/>
          <p:nvPr/>
        </p:nvSpPr>
        <p:spPr>
          <a:xfrm>
            <a:off x="171450" y="3867583"/>
            <a:ext cx="8515350" cy="208778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sCMOS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= “scientific Complementary Metal Oxide Semiconductor”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Principle similar to CCD, but each pixel has its own ADC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Allows for smaller pixels, lower energy consumption (phones!)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95% QE (when back-thinned), low read noise ~1–2 e</a:t>
            </a:r>
            <a:r>
              <a:rPr lang="en-US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Fast (100+ Hz at full frame)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FD1FB63-B62A-5A44-B1BF-459685D4E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77" y="1002119"/>
            <a:ext cx="3941549" cy="2567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Prime BSI photo">
            <a:extLst>
              <a:ext uri="{FF2B5EF4-FFF2-40B4-BE49-F238E27FC236}">
                <a16:creationId xmlns:a16="http://schemas.microsoft.com/office/drawing/2014/main" id="{A9A4D76A-B3B5-854D-95B3-DC198D127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518" y="895854"/>
            <a:ext cx="3519032" cy="307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12BAF8-3E64-EB31-DE6D-1BCBE9FEA24B}"/>
              </a:ext>
            </a:extLst>
          </p:cNvPr>
          <p:cNvSpPr txBox="1"/>
          <p:nvPr/>
        </p:nvSpPr>
        <p:spPr>
          <a:xfrm>
            <a:off x="5647765" y="5672103"/>
            <a:ext cx="2703443" cy="56653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i="1" dirty="0">
                <a:solidFill>
                  <a:prstClr val="black"/>
                </a:solidFill>
                <a:latin typeface="Calibri"/>
              </a:rPr>
              <a:t>Advantages?</a:t>
            </a:r>
          </a:p>
        </p:txBody>
      </p:sp>
    </p:spTree>
    <p:extLst>
      <p:ext uri="{BB962C8B-B14F-4D97-AF65-F5344CB8AC3E}">
        <p14:creationId xmlns:p14="http://schemas.microsoft.com/office/powerpoint/2010/main" val="1393929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Sensors: PMTs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B79BE-780D-8C4A-BB19-CADB2C154A99}"/>
              </a:ext>
            </a:extLst>
          </p:cNvPr>
          <p:cNvSpPr txBox="1"/>
          <p:nvPr/>
        </p:nvSpPr>
        <p:spPr>
          <a:xfrm>
            <a:off x="-1" y="6538912"/>
            <a:ext cx="868680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micro.magnet.fsu.edu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/primer/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digitalimaging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/concepts/images/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photomultiplier.jpg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https://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www.sense-pro.org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lll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-sensors/pmt_working-devices_w350.jpg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ACD3DE-C3AB-C84D-90DF-8AF74600FC40}"/>
              </a:ext>
            </a:extLst>
          </p:cNvPr>
          <p:cNvSpPr txBox="1"/>
          <p:nvPr/>
        </p:nvSpPr>
        <p:spPr>
          <a:xfrm>
            <a:off x="171450" y="4046878"/>
            <a:ext cx="8515350" cy="230992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PMT = “Photomultiplier tube”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Signal amplified by “secondary emission” (similar to EMCCD)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 spatial resolution (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ie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is not a sensor array)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20–40% QE, not effective in IR. Low read noise, but other noise can be high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Extremely fast (1000+ Hz), huge dynamic range</a:t>
            </a:r>
          </a:p>
        </p:txBody>
      </p:sp>
      <p:pic>
        <p:nvPicPr>
          <p:cNvPr id="4098" name="Picture 2" descr="Photomultiplier Tubes (PMT)">
            <a:extLst>
              <a:ext uri="{FF2B5EF4-FFF2-40B4-BE49-F238E27FC236}">
                <a16:creationId xmlns:a16="http://schemas.microsoft.com/office/drawing/2014/main" id="{A6ECC46F-41B7-7948-9E72-AE9B0B790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048" y="1084224"/>
            <a:ext cx="2699578" cy="234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olecular Expressions Microscopy Primer: Digital Imaging in Optical  Microscopy - Concepts in Digital Imaging - Photomultiplier Tubes">
            <a:extLst>
              <a:ext uri="{FF2B5EF4-FFF2-40B4-BE49-F238E27FC236}">
                <a16:creationId xmlns:a16="http://schemas.microsoft.com/office/drawing/2014/main" id="{0768CB0A-7549-7941-9620-F6D432F7A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161" y="1084224"/>
            <a:ext cx="4156674" cy="264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442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Challenge 1: How does this work?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E1CA03-7315-FC4B-AAE7-7ACB5C0F0B1E}"/>
              </a:ext>
            </a:extLst>
          </p:cNvPr>
          <p:cNvSpPr/>
          <p:nvPr/>
        </p:nvSpPr>
        <p:spPr>
          <a:xfrm>
            <a:off x="6092488" y="2823882"/>
            <a:ext cx="2104760" cy="210476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1D26BC-64F2-674E-89C5-0C94443C9738}"/>
              </a:ext>
            </a:extLst>
          </p:cNvPr>
          <p:cNvSpPr txBox="1"/>
          <p:nvPr/>
        </p:nvSpPr>
        <p:spPr>
          <a:xfrm>
            <a:off x="10159" y="6538912"/>
            <a:ext cx="868680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assets.fishersci.com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/TFS-Assets/CCG/product-images/F265788~p.eps-650.jpg, https://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www.edinst.com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/wp-content/uploads/2019/08/BLL-1.png, https://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www.edinst.com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/wp-content/uploads/2019/08/BLL-E4.png </a:t>
            </a:r>
          </a:p>
        </p:txBody>
      </p:sp>
      <p:pic>
        <p:nvPicPr>
          <p:cNvPr id="9" name="Picture 4" descr="Beer Lambert Law | Transmittance &amp; Absorbance | Edinburgh Instruments">
            <a:extLst>
              <a:ext uri="{FF2B5EF4-FFF2-40B4-BE49-F238E27FC236}">
                <a16:creationId xmlns:a16="http://schemas.microsoft.com/office/drawing/2014/main" id="{DD765C46-0838-644E-8DCC-EC52C5FC6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799" y="2034898"/>
            <a:ext cx="4622802" cy="201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Beer Lambert Law | Transmittance &amp; Absorbance | Edinburgh Instruments">
            <a:extLst>
              <a:ext uri="{FF2B5EF4-FFF2-40B4-BE49-F238E27FC236}">
                <a16:creationId xmlns:a16="http://schemas.microsoft.com/office/drawing/2014/main" id="{39E8D61C-A176-6F45-B7E8-37FF72BE6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797" y="4010463"/>
            <a:ext cx="5046158" cy="201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E3159CCB-C18C-2549-9F35-D0844CCDB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89" y="968203"/>
            <a:ext cx="3602270" cy="326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7578FB-81C2-8E49-133F-9CB3209684A0}"/>
              </a:ext>
            </a:extLst>
          </p:cNvPr>
          <p:cNvSpPr txBox="1"/>
          <p:nvPr/>
        </p:nvSpPr>
        <p:spPr>
          <a:xfrm>
            <a:off x="171449" y="4046878"/>
            <a:ext cx="3675709" cy="230992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190 – 850 nm range, one nm increments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1% CV (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sd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/ mean) sensitivity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Light source?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Light path?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Detector?</a:t>
            </a:r>
          </a:p>
        </p:txBody>
      </p:sp>
    </p:spTree>
    <p:extLst>
      <p:ext uri="{BB962C8B-B14F-4D97-AF65-F5344CB8AC3E}">
        <p14:creationId xmlns:p14="http://schemas.microsoft.com/office/powerpoint/2010/main" val="3209899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Challenge 1: How does this work?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E1CA03-7315-FC4B-AAE7-7ACB5C0F0B1E}"/>
              </a:ext>
            </a:extLst>
          </p:cNvPr>
          <p:cNvSpPr/>
          <p:nvPr/>
        </p:nvSpPr>
        <p:spPr>
          <a:xfrm>
            <a:off x="6092488" y="2823882"/>
            <a:ext cx="2104760" cy="210476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1D26BC-64F2-674E-89C5-0C94443C9738}"/>
              </a:ext>
            </a:extLst>
          </p:cNvPr>
          <p:cNvSpPr txBox="1"/>
          <p:nvPr/>
        </p:nvSpPr>
        <p:spPr>
          <a:xfrm>
            <a:off x="10159" y="6502814"/>
            <a:ext cx="8686801" cy="36512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assets.fishersci.com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/TFS-Assets/CCG/product-images/F265788~p.eps-650.jpg, https://1.bp.blogspot.com/-WKn7l1iLAbs/WlI2RLYjuXI/AAAAAAAACW4/jgkGAPRayEMlSelvQMJbOstHmG49GxUZQCLcBGAs/s1600/1.jpg, https://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/commons/thumb/d/d7/Czerny-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Turner_Monochromator.svg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/2560px-Czerny-Turner_Monochromator.svg.png, https://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cdn.britannica.com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/78/149178-050-F2421B64/light-prism-color-angle-colors-wavelength-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wavelengths.jpg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3159CCB-C18C-2549-9F35-D0844CCDB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89" y="1181414"/>
            <a:ext cx="3367391" cy="305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My Scientific Blog - Research and Articles: NANODROP">
            <a:extLst>
              <a:ext uri="{FF2B5EF4-FFF2-40B4-BE49-F238E27FC236}">
                <a16:creationId xmlns:a16="http://schemas.microsoft.com/office/drawing/2014/main" id="{BAE333DD-2C3A-0648-AF8C-A447F422D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511" y="1607827"/>
            <a:ext cx="594360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5551493D-EB77-534F-8FA2-88681E630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97" y="4089078"/>
            <a:ext cx="3612280" cy="223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prism | optics | Britannica">
            <a:extLst>
              <a:ext uri="{FF2B5EF4-FFF2-40B4-BE49-F238E27FC236}">
                <a16:creationId xmlns:a16="http://schemas.microsoft.com/office/drawing/2014/main" id="{4968CC5B-9996-0C40-B5AD-DEB726FD5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585" y="3977671"/>
            <a:ext cx="3269974" cy="237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149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Challenge 2: How does this work?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E1CA03-7315-FC4B-AAE7-7ACB5C0F0B1E}"/>
              </a:ext>
            </a:extLst>
          </p:cNvPr>
          <p:cNvSpPr/>
          <p:nvPr/>
        </p:nvSpPr>
        <p:spPr>
          <a:xfrm>
            <a:off x="6092488" y="2823882"/>
            <a:ext cx="2104760" cy="210476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1D26BC-64F2-674E-89C5-0C94443C9738}"/>
              </a:ext>
            </a:extLst>
          </p:cNvPr>
          <p:cNvSpPr txBox="1"/>
          <p:nvPr/>
        </p:nvSpPr>
        <p:spPr>
          <a:xfrm>
            <a:off x="10159" y="6502814"/>
            <a:ext cx="8686801" cy="36512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www.zeiss.com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/content/dam/Microscopy/Products/laser-scan/lsm-980/lsm-980-confocal-microscope.jpg, https://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www.thorlabs.com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GuideImages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/13948_P500W_SG.jpg, https://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webcdn.leica-microsystems.com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fileadmin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/academy/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user_upload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Intro_HyV_Pinhole_Effect.jpg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</a:p>
        </p:txBody>
      </p:sp>
      <p:pic>
        <p:nvPicPr>
          <p:cNvPr id="7170" name="Picture 2" descr="LSM 980 with Airyscan 2 – Confocal Microscope with Multiplex and NIR Imaging">
            <a:extLst>
              <a:ext uri="{FF2B5EF4-FFF2-40B4-BE49-F238E27FC236}">
                <a16:creationId xmlns:a16="http://schemas.microsoft.com/office/drawing/2014/main" id="{1AAA01F6-7EBC-E149-8DA4-60089FAC6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07" y="1181414"/>
            <a:ext cx="5261113" cy="295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Pinhole Effect in Confocal Microscopes | Science Lab | Leica Microsystems">
            <a:extLst>
              <a:ext uri="{FF2B5EF4-FFF2-40B4-BE49-F238E27FC236}">
                <a16:creationId xmlns:a16="http://schemas.microsoft.com/office/drawing/2014/main" id="{8555D748-5775-CA4C-8A82-34C2E560E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566" y="2823882"/>
            <a:ext cx="3242604" cy="324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Pinholes, Tungsten Foils, Ø1in Housings">
            <a:extLst>
              <a:ext uri="{FF2B5EF4-FFF2-40B4-BE49-F238E27FC236}">
                <a16:creationId xmlns:a16="http://schemas.microsoft.com/office/drawing/2014/main" id="{866729CF-7E2F-244F-9C2D-96BD1D0B8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368" y="91257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D2610A-AF40-6705-8FA8-686B96FE29B1}"/>
              </a:ext>
            </a:extLst>
          </p:cNvPr>
          <p:cNvSpPr txBox="1"/>
          <p:nvPr/>
        </p:nvSpPr>
        <p:spPr>
          <a:xfrm>
            <a:off x="171450" y="4046878"/>
            <a:ext cx="5055306" cy="230992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380 – 900 nm range, 36 detection channels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Diffraction-limited point, source illumination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Light source?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Light path?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Detector?</a:t>
            </a:r>
          </a:p>
        </p:txBody>
      </p:sp>
    </p:spTree>
    <p:extLst>
      <p:ext uri="{BB962C8B-B14F-4D97-AF65-F5344CB8AC3E}">
        <p14:creationId xmlns:p14="http://schemas.microsoft.com/office/powerpoint/2010/main" val="807978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Challenge 2: How does this work?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E1CA03-7315-FC4B-AAE7-7ACB5C0F0B1E}"/>
              </a:ext>
            </a:extLst>
          </p:cNvPr>
          <p:cNvSpPr/>
          <p:nvPr/>
        </p:nvSpPr>
        <p:spPr>
          <a:xfrm>
            <a:off x="6092488" y="2823882"/>
            <a:ext cx="2104760" cy="210476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1D26BC-64F2-674E-89C5-0C94443C9738}"/>
              </a:ext>
            </a:extLst>
          </p:cNvPr>
          <p:cNvSpPr txBox="1"/>
          <p:nvPr/>
        </p:nvSpPr>
        <p:spPr>
          <a:xfrm>
            <a:off x="-1" y="6485559"/>
            <a:ext cx="8686801" cy="36512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www.zeiss.com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/content/dam/Microscopy/Products/laser-scan/lsm-980/lsm-980-confocal-microscope.jpg, https://static3.olympus-lifescience.com/data/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olympusmicro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/primer/techniques/confocal/images/scanningsystemsfigure3.jpg?rev=C040, https://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slideplayer.com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/slide/15394910/93/images/24/Zeiss+710+spectral+system+Images+from%3A.jpg</a:t>
            </a:r>
          </a:p>
        </p:txBody>
      </p:sp>
      <p:pic>
        <p:nvPicPr>
          <p:cNvPr id="7170" name="Picture 2" descr="LSM 980 with Airyscan 2 – Confocal Microscope with Multiplex and NIR Imaging">
            <a:extLst>
              <a:ext uri="{FF2B5EF4-FFF2-40B4-BE49-F238E27FC236}">
                <a16:creationId xmlns:a16="http://schemas.microsoft.com/office/drawing/2014/main" id="{1AAA01F6-7EBC-E149-8DA4-60089FAC6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08" y="1181414"/>
            <a:ext cx="3268098" cy="183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BMS “Introduction to Confocal Microscopy and Image Analysis” - ppt download">
            <a:extLst>
              <a:ext uri="{FF2B5EF4-FFF2-40B4-BE49-F238E27FC236}">
                <a16:creationId xmlns:a16="http://schemas.microsoft.com/office/drawing/2014/main" id="{128683C0-2F05-CB41-A2B2-EBD046845E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11" t="16864" b="14711"/>
          <a:stretch/>
        </p:blipFill>
        <p:spPr bwMode="auto">
          <a:xfrm>
            <a:off x="4743768" y="1181414"/>
            <a:ext cx="3817855" cy="392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onfocal Microscopy - Confocal Microscope Scanning Systems | Olympus LS">
            <a:extLst>
              <a:ext uri="{FF2B5EF4-FFF2-40B4-BE49-F238E27FC236}">
                <a16:creationId xmlns:a16="http://schemas.microsoft.com/office/drawing/2014/main" id="{B4EC3C78-023C-2048-AAD7-E3186CD0DB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484"/>
          <a:stretch/>
        </p:blipFill>
        <p:spPr bwMode="auto">
          <a:xfrm>
            <a:off x="137714" y="3572973"/>
            <a:ext cx="4355286" cy="153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4A5A95A-7F85-5045-A5FD-017A9C3A6F3E}"/>
              </a:ext>
            </a:extLst>
          </p:cNvPr>
          <p:cNvSpPr txBox="1"/>
          <p:nvPr/>
        </p:nvSpPr>
        <p:spPr>
          <a:xfrm>
            <a:off x="314325" y="5331349"/>
            <a:ext cx="8515350" cy="87298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Why not use a monochromator and have a “channel” per wavelength?</a:t>
            </a:r>
          </a:p>
        </p:txBody>
      </p:sp>
    </p:spTree>
    <p:extLst>
      <p:ext uri="{BB962C8B-B14F-4D97-AF65-F5344CB8AC3E}">
        <p14:creationId xmlns:p14="http://schemas.microsoft.com/office/powerpoint/2010/main" val="156761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Recap from last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48452" y="1282145"/>
            <a:ext cx="8628419" cy="519522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Commonly used fluorescent labels are </a:t>
            </a:r>
            <a:r>
              <a:rPr lang="en-US" sz="28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organic dyes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sz="28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fluorescent proteins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and </a:t>
            </a:r>
            <a:r>
              <a:rPr lang="en-US" sz="28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quantum dots</a:t>
            </a:r>
            <a:endParaRPr lang="en-US" sz="28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Many factors affect label performance including brightness, stability, cost, and Ex/</a:t>
            </a:r>
            <a:r>
              <a:rPr lang="en-US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spectra</a:t>
            </a:r>
            <a:endParaRPr lang="en-US" sz="2800" b="1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Brightness is a function of molar extinction coefficient (normalized molar absorbance) </a:t>
            </a:r>
            <a:r>
              <a:rPr lang="el-GR" sz="28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ε</a:t>
            </a:r>
            <a:r>
              <a:rPr lang="el-GR" sz="28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 quantum yield </a:t>
            </a:r>
            <a:r>
              <a:rPr lang="en-US" sz="2800" b="1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ɸ</a:t>
            </a:r>
            <a:endParaRPr lang="en-US" sz="2800" b="1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2800" b="1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</a:t>
            </a:r>
            <a:r>
              <a:rPr lang="en-US" sz="28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Stokes shift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</a:t>
            </a:r>
            <a:r>
              <a:rPr lang="en-US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</a:t>
            </a:r>
            <a:r>
              <a:rPr lang="en-US" sz="2800" baseline="-25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max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– </a:t>
            </a:r>
            <a:r>
              <a:rPr lang="en-US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</a:t>
            </a:r>
            <a:r>
              <a:rPr lang="en-US" sz="2800" baseline="-25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max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is an important label property, especially for multiplexing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296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Detecting light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0BD88-28AA-AE42-8723-365D87B22AF2}"/>
              </a:ext>
            </a:extLst>
          </p:cNvPr>
          <p:cNvSpPr txBox="1"/>
          <p:nvPr/>
        </p:nvSpPr>
        <p:spPr>
          <a:xfrm>
            <a:off x="0" y="6538912"/>
            <a:ext cx="8033657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www.cientificos.pe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/wp-content/uploads/2018/10/pinzas3.jpg, http://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cdn.shopify.com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/s/files/1/1135/7914/collections/image_all_cameras_holidays_thumbnail_1024x1024.jpg?v=1609772997, https://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www.sense-pro.org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lll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-sensors/pmt_working-devices_w350.jpg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F0E5D0-7A77-B64F-81CB-2047EA951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16" y="1749778"/>
            <a:ext cx="29083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uy Polaroid Instant Film Camera - Polaroid US">
            <a:extLst>
              <a:ext uri="{FF2B5EF4-FFF2-40B4-BE49-F238E27FC236}">
                <a16:creationId xmlns:a16="http://schemas.microsoft.com/office/drawing/2014/main" id="{8B1562EB-13F6-FA47-BB0D-01335B18A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941" y="1258421"/>
            <a:ext cx="2694517" cy="274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hotomultiplier Tubes (PMT)">
            <a:extLst>
              <a:ext uri="{FF2B5EF4-FFF2-40B4-BE49-F238E27FC236}">
                <a16:creationId xmlns:a16="http://schemas.microsoft.com/office/drawing/2014/main" id="{50582EA1-2C6C-7E49-A3AC-9A889509C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089889"/>
            <a:ext cx="2310394" cy="200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44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How do we “see” light?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270A1C2-E9B9-AC4B-BEBD-2D4AFB846F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926"/>
          <a:stretch/>
        </p:blipFill>
        <p:spPr bwMode="auto">
          <a:xfrm>
            <a:off x="555272" y="1749778"/>
            <a:ext cx="2908300" cy="167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A0160A9-4A73-F741-AA97-869A5D012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528" y="3482622"/>
            <a:ext cx="6112272" cy="258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5B300A-5357-E845-AE75-0914EE80ADDD}"/>
              </a:ext>
            </a:extLst>
          </p:cNvPr>
          <p:cNvSpPr txBox="1"/>
          <p:nvPr/>
        </p:nvSpPr>
        <p:spPr>
          <a:xfrm>
            <a:off x="0" y="6538912"/>
            <a:ext cx="8033657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www.cientificos.pe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/wp-content/uploads/2018/10/pinzas3.jpg, https://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/commons/d/de/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Phototransduction.png</a:t>
            </a:r>
            <a:endParaRPr lang="en-US" sz="6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27F1A8-BC5E-6D44-8950-375886838E32}"/>
              </a:ext>
            </a:extLst>
          </p:cNvPr>
          <p:cNvSpPr txBox="1"/>
          <p:nvPr/>
        </p:nvSpPr>
        <p:spPr>
          <a:xfrm>
            <a:off x="3702757" y="2112533"/>
            <a:ext cx="4784372" cy="43897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Light in, electrical signal out</a:t>
            </a:r>
          </a:p>
        </p:txBody>
      </p:sp>
    </p:spTree>
    <p:extLst>
      <p:ext uri="{BB962C8B-B14F-4D97-AF65-F5344CB8AC3E}">
        <p14:creationId xmlns:p14="http://schemas.microsoft.com/office/powerpoint/2010/main" val="837896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How do we capture light?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5B300A-5357-E845-AE75-0914EE80ADDD}"/>
              </a:ext>
            </a:extLst>
          </p:cNvPr>
          <p:cNvSpPr txBox="1"/>
          <p:nvPr/>
        </p:nvSpPr>
        <p:spPr>
          <a:xfrm>
            <a:off x="0" y="6447631"/>
            <a:ext cx="8534400" cy="41036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contentgrid.homedepot-static.com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hdus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en_US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/DTCCOMNEW/Articles/types-of-solar-panels-section-1.jpg, https://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www.howtogeek.com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/wp-content/uploads/2021/09/finishes_2_graphite__cu1a7xuepsq6_large_2x.jpg?width=1198&amp;trim=1,1&amp;bg-color=000&amp;pad=1,1, </a:t>
            </a:r>
            <a:r>
              <a:rPr lang="en-US" sz="7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7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7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7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7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/commons/thumb/a/a6/Photoelectric_effect_in_a_solid_-_</a:t>
            </a:r>
            <a:r>
              <a:rPr lang="en-US" sz="7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diagram.svg</a:t>
            </a:r>
            <a:r>
              <a:rPr lang="en-US" sz="7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/1920px-Photoelectric_effect_in_a_solid_-_diagram.svg.png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endParaRPr lang="en-US" sz="6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074" name="Picture 2" descr="Types of Solar Panels">
            <a:extLst>
              <a:ext uri="{FF2B5EF4-FFF2-40B4-BE49-F238E27FC236}">
                <a16:creationId xmlns:a16="http://schemas.microsoft.com/office/drawing/2014/main" id="{5823013A-A0C7-E94A-B51D-3B92244DE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80" y="1299241"/>
            <a:ext cx="4127131" cy="251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ow to Use Optical Zoom on an iPhone Camera">
            <a:extLst>
              <a:ext uri="{FF2B5EF4-FFF2-40B4-BE49-F238E27FC236}">
                <a16:creationId xmlns:a16="http://schemas.microsoft.com/office/drawing/2014/main" id="{33D47BA2-4028-9248-BA61-A6168B891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80" y="3998206"/>
            <a:ext cx="3948842" cy="222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F63EADE-9C35-104D-B5D9-1BBE0F39ABFA}"/>
              </a:ext>
            </a:extLst>
          </p:cNvPr>
          <p:cNvGrpSpPr/>
          <p:nvPr/>
        </p:nvGrpSpPr>
        <p:grpSpPr>
          <a:xfrm>
            <a:off x="4797780" y="1311549"/>
            <a:ext cx="4155987" cy="5044801"/>
            <a:chOff x="4797780" y="1311549"/>
            <a:chExt cx="4155987" cy="5044801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1772BBF-ED86-CB48-8108-57B848E043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7780" y="2200363"/>
              <a:ext cx="4155987" cy="4155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97DE585-A2E2-E149-BE55-F237AC42DCE1}"/>
                </a:ext>
              </a:extLst>
            </p:cNvPr>
            <p:cNvSpPr txBox="1"/>
            <p:nvPr/>
          </p:nvSpPr>
          <p:spPr>
            <a:xfrm>
              <a:off x="5024396" y="1311549"/>
              <a:ext cx="3702754" cy="664977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91440" tIns="45720" rIns="91440" bIns="45720" rtlCol="0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600"/>
                </a:spcAft>
                <a:buClr>
                  <a:srgbClr val="0070C0"/>
                </a:buClr>
                <a:buSzPct val="100000"/>
              </a:pPr>
              <a:r>
                <a:rPr lang="en-US" sz="2800" dirty="0">
                  <a:solidFill>
                    <a:prstClr val="black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Photoelectric effect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460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What factors impact light capture by a sensor ? (5 mins)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B79BE-780D-8C4A-BB19-CADB2C154A99}"/>
              </a:ext>
            </a:extLst>
          </p:cNvPr>
          <p:cNvSpPr txBox="1"/>
          <p:nvPr/>
        </p:nvSpPr>
        <p:spPr>
          <a:xfrm>
            <a:off x="-1" y="6538912"/>
            <a:ext cx="868680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www.howtogeek.com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/wp-content/uploads/2021/09/finishes_2_graphite__cu1a7xuepsq6_large_2x.jpg?width=1198&amp;trim=1,1&amp;bg-color=000&amp;pad=1,1</a:t>
            </a:r>
          </a:p>
        </p:txBody>
      </p:sp>
      <p:pic>
        <p:nvPicPr>
          <p:cNvPr id="7" name="Picture 4" descr="How to Use Optical Zoom on an iPhone Camera">
            <a:extLst>
              <a:ext uri="{FF2B5EF4-FFF2-40B4-BE49-F238E27FC236}">
                <a16:creationId xmlns:a16="http://schemas.microsoft.com/office/drawing/2014/main" id="{FBD8B376-738F-2E45-A2AD-A36E27D06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12" y="1363976"/>
            <a:ext cx="7674175" cy="431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506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C9C39E-2597-7A44-B48B-CA5D11F77408}"/>
              </a:ext>
            </a:extLst>
          </p:cNvPr>
          <p:cNvSpPr txBox="1"/>
          <p:nvPr/>
        </p:nvSpPr>
        <p:spPr>
          <a:xfrm>
            <a:off x="314325" y="1181414"/>
            <a:ext cx="4521835" cy="517493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Sensitivity of detector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Detector size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Noise (read, thermal, shot)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Quality of optics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Wavelength(s) of incident light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Readout mode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Readout speed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Integration time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Bit depth / dynamic range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6AF502-7B9E-2240-BE72-691D9C7D0CE8}"/>
              </a:ext>
            </a:extLst>
          </p:cNvPr>
          <p:cNvSpPr txBox="1"/>
          <p:nvPr/>
        </p:nvSpPr>
        <p:spPr>
          <a:xfrm>
            <a:off x="4836160" y="1181414"/>
            <a:ext cx="3850640" cy="517493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793CE9-5B28-664C-BFB1-D735818AEB35}"/>
              </a:ext>
            </a:extLst>
          </p:cNvPr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What factors impact light capture by a sensor ? (5 mins)</a:t>
            </a:r>
          </a:p>
        </p:txBody>
      </p:sp>
    </p:spTree>
    <p:extLst>
      <p:ext uri="{BB962C8B-B14F-4D97-AF65-F5344CB8AC3E}">
        <p14:creationId xmlns:p14="http://schemas.microsoft.com/office/powerpoint/2010/main" val="3439939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Sensors: CCDs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B79BE-780D-8C4A-BB19-CADB2C154A99}"/>
              </a:ext>
            </a:extLst>
          </p:cNvPr>
          <p:cNvSpPr txBox="1"/>
          <p:nvPr/>
        </p:nvSpPr>
        <p:spPr>
          <a:xfrm>
            <a:off x="-1" y="6538912"/>
            <a:ext cx="868680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www.microscopyu.com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/digital-imaging/introduction-to-charge-coupled-devices-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ccds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https://static4.olympus-lifescience.com/data/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olympusmicro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/primer/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digitalimaging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/concepts/images/emccdsfigure1.jpg?rev=878B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ACD3DE-C3AB-C84D-90DF-8AF74600FC40}"/>
              </a:ext>
            </a:extLst>
          </p:cNvPr>
          <p:cNvSpPr txBox="1"/>
          <p:nvPr/>
        </p:nvSpPr>
        <p:spPr>
          <a:xfrm>
            <a:off x="171450" y="4228982"/>
            <a:ext cx="8515350" cy="230992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CCD = “Charge Coupled Device”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Charge accumulates in potential well when incident light hits pixels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Charge transferred to “register” to be converted to signal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50–70% QE, high read noise (4–10 e</a:t>
            </a:r>
            <a:r>
              <a:rPr lang="en-US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Slow (~3–20 Hz at full frame)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D78C4E1-A0BD-5E41-BC74-25E098091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724" y="1473914"/>
            <a:ext cx="3506695" cy="220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67BE8C-CC75-E5CE-5382-3ABA73605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79" y="1143642"/>
            <a:ext cx="4560866" cy="297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259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CCD readout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B79BE-780D-8C4A-BB19-CADB2C154A99}"/>
              </a:ext>
            </a:extLst>
          </p:cNvPr>
          <p:cNvSpPr txBox="1"/>
          <p:nvPr/>
        </p:nvSpPr>
        <p:spPr>
          <a:xfrm>
            <a:off x="-1" y="6538912"/>
            <a:ext cx="868680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www.microscopyu.com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/digital-imaging/introduction-to-charge-coupled-devices-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ccds</a:t>
            </a:r>
            <a:endParaRPr lang="en-US" sz="6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DBF27E-97AA-D87B-B07E-04B0C82C5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310" y="1161683"/>
            <a:ext cx="4431832" cy="50121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5F5B5C-A3D7-5E92-1369-3F2B93C7D83D}"/>
              </a:ext>
            </a:extLst>
          </p:cNvPr>
          <p:cNvSpPr txBox="1"/>
          <p:nvPr/>
        </p:nvSpPr>
        <p:spPr>
          <a:xfrm>
            <a:off x="288234" y="5789820"/>
            <a:ext cx="4532243" cy="56653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i="1" dirty="0">
                <a:solidFill>
                  <a:prstClr val="black"/>
                </a:solidFill>
                <a:latin typeface="Calibri"/>
              </a:rPr>
              <a:t>Bucket size vs. bucket number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AED874D-B9B3-4317-9429-A88ED55ECDB2}"/>
              </a:ext>
            </a:extLst>
          </p:cNvPr>
          <p:cNvGrpSpPr/>
          <p:nvPr/>
        </p:nvGrpSpPr>
        <p:grpSpPr>
          <a:xfrm>
            <a:off x="2984739" y="1094456"/>
            <a:ext cx="4617410" cy="2564294"/>
            <a:chOff x="2554355" y="889174"/>
            <a:chExt cx="4617410" cy="256429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74AF49D-CB6F-D79D-C25B-4DDE75F3B63D}"/>
                </a:ext>
              </a:extLst>
            </p:cNvPr>
            <p:cNvSpPr/>
            <p:nvPr/>
          </p:nvSpPr>
          <p:spPr>
            <a:xfrm>
              <a:off x="2554355" y="1066253"/>
              <a:ext cx="3692898" cy="2136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69A8F01-38D4-B8E3-BBD4-EDDC691D007F}"/>
                </a:ext>
              </a:extLst>
            </p:cNvPr>
            <p:cNvSpPr/>
            <p:nvPr/>
          </p:nvSpPr>
          <p:spPr>
            <a:xfrm>
              <a:off x="6135694" y="889174"/>
              <a:ext cx="1036071" cy="21991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0A32097-05E2-F5C2-9D01-B1BDAFAF024C}"/>
                </a:ext>
              </a:extLst>
            </p:cNvPr>
            <p:cNvSpPr/>
            <p:nvPr/>
          </p:nvSpPr>
          <p:spPr>
            <a:xfrm>
              <a:off x="6263594" y="2785685"/>
              <a:ext cx="656497" cy="6677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0EE7755-F255-4D28-4A69-18D929CC0185}"/>
              </a:ext>
            </a:extLst>
          </p:cNvPr>
          <p:cNvGrpSpPr/>
          <p:nvPr/>
        </p:nvGrpSpPr>
        <p:grpSpPr>
          <a:xfrm>
            <a:off x="2622366" y="3245912"/>
            <a:ext cx="4275901" cy="1430640"/>
            <a:chOff x="2622366" y="3245912"/>
            <a:chExt cx="4275901" cy="143064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416E514-F683-67EF-36D1-E147E38A2843}"/>
                </a:ext>
              </a:extLst>
            </p:cNvPr>
            <p:cNvSpPr/>
            <p:nvPr/>
          </p:nvSpPr>
          <p:spPr>
            <a:xfrm>
              <a:off x="6070987" y="3500760"/>
              <a:ext cx="681803" cy="11757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E169D32-46AD-929F-BC2E-FD9CC81EBBD0}"/>
                </a:ext>
              </a:extLst>
            </p:cNvPr>
            <p:cNvGrpSpPr/>
            <p:nvPr/>
          </p:nvGrpSpPr>
          <p:grpSpPr>
            <a:xfrm>
              <a:off x="2622366" y="3245912"/>
              <a:ext cx="4275901" cy="1319141"/>
              <a:chOff x="2622366" y="3245912"/>
              <a:chExt cx="4275901" cy="1319141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7D6F37F-9B6E-216A-387A-70BD154C4C13}"/>
                  </a:ext>
                </a:extLst>
              </p:cNvPr>
              <p:cNvGrpSpPr/>
              <p:nvPr/>
            </p:nvGrpSpPr>
            <p:grpSpPr>
              <a:xfrm>
                <a:off x="2622366" y="3245912"/>
                <a:ext cx="3636730" cy="1209644"/>
                <a:chOff x="2345635" y="809240"/>
                <a:chExt cx="3636730" cy="2264469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52E996EB-77FB-C7F4-A55B-AFD92DBEF5B0}"/>
                    </a:ext>
                  </a:extLst>
                </p:cNvPr>
                <p:cNvSpPr/>
                <p:nvPr/>
              </p:nvSpPr>
              <p:spPr>
                <a:xfrm>
                  <a:off x="2345635" y="809240"/>
                  <a:ext cx="3527500" cy="19691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F3D60D69-96E0-4F4B-C42F-A0CFFC515256}"/>
                    </a:ext>
                  </a:extLst>
                </p:cNvPr>
                <p:cNvSpPr/>
                <p:nvPr/>
              </p:nvSpPr>
              <p:spPr>
                <a:xfrm>
                  <a:off x="5300562" y="872611"/>
                  <a:ext cx="681803" cy="22010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A4BC87E-6343-40E4-67F7-D95BCE7809CB}"/>
                  </a:ext>
                </a:extLst>
              </p:cNvPr>
              <p:cNvSpPr/>
              <p:nvPr/>
            </p:nvSpPr>
            <p:spPr>
              <a:xfrm>
                <a:off x="5702982" y="3389261"/>
                <a:ext cx="1195285" cy="11757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58B8521-05AB-1366-BCB3-BA72392AC87D}"/>
              </a:ext>
            </a:extLst>
          </p:cNvPr>
          <p:cNvGrpSpPr/>
          <p:nvPr/>
        </p:nvGrpSpPr>
        <p:grpSpPr>
          <a:xfrm>
            <a:off x="1984089" y="4359600"/>
            <a:ext cx="5384119" cy="2057334"/>
            <a:chOff x="1984089" y="4323740"/>
            <a:chExt cx="5384119" cy="205733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947189C-7F9A-27AE-45C3-1DAB8E296F41}"/>
                </a:ext>
              </a:extLst>
            </p:cNvPr>
            <p:cNvGrpSpPr/>
            <p:nvPr/>
          </p:nvGrpSpPr>
          <p:grpSpPr>
            <a:xfrm>
              <a:off x="1984089" y="4478056"/>
              <a:ext cx="5384119" cy="1903018"/>
              <a:chOff x="1541798" y="1403732"/>
              <a:chExt cx="5384119" cy="1969143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4A97DEC-8C77-1C91-3D3A-86F66109142E}"/>
                  </a:ext>
                </a:extLst>
              </p:cNvPr>
              <p:cNvSpPr/>
              <p:nvPr/>
            </p:nvSpPr>
            <p:spPr>
              <a:xfrm>
                <a:off x="1541798" y="1520592"/>
                <a:ext cx="4914178" cy="1820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314DB11-6B58-F2F0-DABE-C551F94F2297}"/>
                  </a:ext>
                </a:extLst>
              </p:cNvPr>
              <p:cNvSpPr/>
              <p:nvPr/>
            </p:nvSpPr>
            <p:spPr>
              <a:xfrm>
                <a:off x="6271592" y="1403732"/>
                <a:ext cx="654325" cy="19691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49B5D06-5D78-4A14-4340-A1B75562F048}"/>
                </a:ext>
              </a:extLst>
            </p:cNvPr>
            <p:cNvSpPr/>
            <p:nvPr/>
          </p:nvSpPr>
          <p:spPr>
            <a:xfrm>
              <a:off x="3299012" y="4323740"/>
              <a:ext cx="2939659" cy="1551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347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ALIBRI - ELH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 w="12700">
          <a:noFill/>
        </a:ln>
      </a:spPr>
      <a:bodyPr vert="horz" lIns="91440" tIns="45720" rIns="91440" bIns="45720" rtlCol="0">
        <a:noAutofit/>
      </a:bodyPr>
      <a:lstStyle>
        <a:defPPr marL="342900" indent="-342900" fontAlgn="auto">
          <a:spcBef>
            <a:spcPts val="0"/>
          </a:spcBef>
          <a:spcAft>
            <a:spcPts val="600"/>
          </a:spcAft>
          <a:buClr>
            <a:srgbClr val="0070C0"/>
          </a:buClr>
          <a:buSzPct val="100000"/>
          <a:buFont typeface="Wingdings" pitchFamily="2" charset="2"/>
          <a:buChar char="§"/>
          <a:defRPr sz="2800" dirty="0">
            <a:solidFill>
              <a:prstClr val="black"/>
            </a:solidFill>
            <a:latin typeface="Calibri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53094</TotalTime>
  <Words>1276</Words>
  <Application>Microsoft Macintosh PowerPoint</Application>
  <PresentationFormat>On-screen Show (4:3)</PresentationFormat>
  <Paragraphs>105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Garamond</vt:lpstr>
      <vt:lpstr>Helvetica Neue</vt:lpstr>
      <vt:lpstr>Default Design</vt:lpstr>
      <vt:lpstr>Office Theme</vt:lpstr>
      <vt:lpstr>Optical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William S Noble</dc:creator>
  <cp:lastModifiedBy>Brian Beliveau           he.him</cp:lastModifiedBy>
  <cp:revision>954</cp:revision>
  <cp:lastPrinted>2022-04-07T23:03:33Z</cp:lastPrinted>
  <dcterms:created xsi:type="dcterms:W3CDTF">2008-01-08T19:18:25Z</dcterms:created>
  <dcterms:modified xsi:type="dcterms:W3CDTF">2023-04-26T17:07:44Z</dcterms:modified>
</cp:coreProperties>
</file>